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78" r:id="rId3"/>
    <p:sldId id="280" r:id="rId4"/>
    <p:sldId id="282" r:id="rId5"/>
    <p:sldId id="286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30.03.2016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42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30.03.2016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44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30.03.2016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40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30.03.2016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0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30.03.2016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88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30.03.2016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0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30.03.2016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90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30.03.2016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30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30.03.2016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78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30.03.2016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00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30.03.2016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26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3369A-80B3-41FB-ACF1-27756D31D0D9}" type="datetimeFigureOut">
              <a:rPr lang="de-DE" smtClean="0"/>
              <a:t>30.03.2016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33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05.regionaut.meinbezirk.at/2016/01/18/9875112_web.jpg?14531075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43" y="1473972"/>
            <a:ext cx="3564973" cy="259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9629" y="548680"/>
            <a:ext cx="7772400" cy="1008112"/>
          </a:xfrm>
        </p:spPr>
        <p:txBody>
          <a:bodyPr/>
          <a:lstStyle/>
          <a:p>
            <a:r>
              <a:rPr lang="de-DE" b="1" dirty="0" smtClean="0"/>
              <a:t>1. Nachtragsvoranschlag 2016</a:t>
            </a:r>
            <a:endParaRPr lang="de-DE" b="1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507213" y="3645024"/>
            <a:ext cx="809723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Eckdaten</a:t>
            </a:r>
          </a:p>
        </p:txBody>
      </p:sp>
      <p:sp>
        <p:nvSpPr>
          <p:cNvPr id="5" name="Inhaltsplatzhalter 1"/>
          <p:cNvSpPr txBox="1">
            <a:spLocks/>
          </p:cNvSpPr>
          <p:nvPr/>
        </p:nvSpPr>
        <p:spPr>
          <a:xfrm>
            <a:off x="991433" y="4581128"/>
            <a:ext cx="7128792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smtClean="0">
                <a:solidFill>
                  <a:schemeClr val="tx1"/>
                </a:solidFill>
              </a:rPr>
              <a:t>Summe OH: € 3.855.800,-</a:t>
            </a:r>
          </a:p>
          <a:p>
            <a:r>
              <a:rPr lang="de-DE" sz="1800" dirty="0" smtClean="0">
                <a:solidFill>
                  <a:schemeClr val="tx1"/>
                </a:solidFill>
              </a:rPr>
              <a:t>Formeller Haushaltsausgleich: € 0,-</a:t>
            </a:r>
          </a:p>
          <a:p>
            <a:endParaRPr lang="de-DE" sz="1800" dirty="0" smtClean="0">
              <a:solidFill>
                <a:schemeClr val="tx1"/>
              </a:solidFill>
            </a:endParaRPr>
          </a:p>
          <a:p>
            <a:r>
              <a:rPr lang="de-DE" sz="1800" dirty="0" smtClean="0">
                <a:solidFill>
                  <a:schemeClr val="tx1"/>
                </a:solidFill>
              </a:rPr>
              <a:t>Summe AOH: € 3.885.300,-</a:t>
            </a:r>
          </a:p>
        </p:txBody>
      </p:sp>
    </p:spTree>
    <p:extLst>
      <p:ext uri="{BB962C8B-B14F-4D97-AF65-F5344CB8AC3E}">
        <p14:creationId xmlns:p14="http://schemas.microsoft.com/office/powerpoint/2010/main" val="311503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323527" y="692696"/>
            <a:ext cx="8352927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/>
              <a:t>1. Nachtragsvoranschlag 2016</a:t>
            </a:r>
            <a:r>
              <a:rPr lang="de-DE" sz="3200" b="1" dirty="0"/>
              <a:t/>
            </a:r>
            <a:br>
              <a:rPr lang="de-DE" sz="3200" b="1" dirty="0"/>
            </a:br>
            <a:r>
              <a:rPr lang="de-DE" sz="3200" b="1" dirty="0" smtClean="0"/>
              <a:t>Änderungen gegenüber dem Auflageentwurf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755576" y="1988840"/>
            <a:ext cx="7704856" cy="4392488"/>
          </a:xfrm>
        </p:spPr>
        <p:txBody>
          <a:bodyPr>
            <a:noAutofit/>
          </a:bodyPr>
          <a:lstStyle/>
          <a:p>
            <a:r>
              <a:rPr lang="de-DE" sz="1800" dirty="0" smtClean="0"/>
              <a:t>WVA, Kosten der Abgabeneinhebung: - € 1.500,-</a:t>
            </a:r>
          </a:p>
          <a:p>
            <a:r>
              <a:rPr lang="de-DE" sz="1800" dirty="0" smtClean="0"/>
              <a:t>ABA, Kosten der Abgabeneinhebung: - € 1.500,-</a:t>
            </a:r>
          </a:p>
          <a:p>
            <a:r>
              <a:rPr lang="de-DE" sz="1800" dirty="0" smtClean="0"/>
              <a:t>Gemeindeabgaben, Kosten der Abgabeneinhebung: - € 1.000,-</a:t>
            </a:r>
          </a:p>
          <a:p>
            <a:r>
              <a:rPr lang="de-DE" sz="1800" dirty="0" smtClean="0"/>
              <a:t>Verstärkungsmittel: + € 8.000,-</a:t>
            </a:r>
          </a:p>
          <a:p>
            <a:r>
              <a:rPr lang="de-DE" sz="1800" dirty="0" smtClean="0"/>
              <a:t>Jugendwohlfahrt, sonstige Einnahmen: + € 4.000,-</a:t>
            </a:r>
          </a:p>
          <a:p>
            <a:r>
              <a:rPr lang="de-DE" sz="1800" dirty="0"/>
              <a:t>Projekt FF Hain </a:t>
            </a:r>
            <a:r>
              <a:rPr lang="de-DE" sz="1800" dirty="0" smtClean="0"/>
              <a:t>Zagging: Darlehensaufnahme</a:t>
            </a:r>
            <a:r>
              <a:rPr lang="de-DE" sz="1800" dirty="0"/>
              <a:t>: + € 69.000,-</a:t>
            </a:r>
          </a:p>
          <a:p>
            <a:r>
              <a:rPr lang="de-DE" sz="1800" dirty="0" smtClean="0"/>
              <a:t>Projekt </a:t>
            </a:r>
            <a:r>
              <a:rPr lang="de-DE" sz="1800" dirty="0"/>
              <a:t>FF Hain </a:t>
            </a:r>
            <a:r>
              <a:rPr lang="de-DE" sz="1800" dirty="0" smtClean="0"/>
              <a:t>Zagging: Grundverkauf</a:t>
            </a:r>
            <a:r>
              <a:rPr lang="de-DE" sz="1800" dirty="0"/>
              <a:t>: - € 69.000,-</a:t>
            </a:r>
          </a:p>
          <a:p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163032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395536" y="692696"/>
            <a:ext cx="8280919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/>
              <a:t>1. Nachtragsvoranschlag 2016</a:t>
            </a:r>
            <a:r>
              <a:rPr lang="de-DE" sz="3200" b="1" dirty="0"/>
              <a:t/>
            </a:r>
            <a:br>
              <a:rPr lang="de-DE" sz="3200" b="1" dirty="0"/>
            </a:br>
            <a:r>
              <a:rPr lang="de-DE" sz="3200" b="1" dirty="0" smtClean="0"/>
              <a:t>Wesentliche Punkte (1)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1916832"/>
            <a:ext cx="7560840" cy="4464496"/>
          </a:xfrm>
        </p:spPr>
        <p:txBody>
          <a:bodyPr>
            <a:noAutofit/>
          </a:bodyPr>
          <a:lstStyle/>
          <a:p>
            <a:r>
              <a:rPr lang="de-DE" sz="1800" dirty="0" smtClean="0"/>
              <a:t>geringfügige Adaptierungen lt. Haushaltsüberwachung</a:t>
            </a:r>
          </a:p>
          <a:p>
            <a:r>
              <a:rPr lang="de-DE" sz="1800" dirty="0" smtClean="0"/>
              <a:t>Allgemeine Verwaltung, Amtsausstattung: - € 14.000,-</a:t>
            </a:r>
          </a:p>
          <a:p>
            <a:r>
              <a:rPr lang="de-DE" sz="1800" dirty="0" smtClean="0"/>
              <a:t>Allgemeine Verwaltung, Geschäftsausstattung: + € 3.500,-</a:t>
            </a:r>
          </a:p>
          <a:p>
            <a:r>
              <a:rPr lang="de-DE" sz="1800" dirty="0" smtClean="0"/>
              <a:t>Gemeindezeitung: + € 2.000,-</a:t>
            </a:r>
          </a:p>
          <a:p>
            <a:r>
              <a:rPr lang="de-DE" sz="1800" dirty="0" smtClean="0"/>
              <a:t>Allg. Verwaltung, Mehrleistungsentschädigungen: - € 5.000,-</a:t>
            </a:r>
          </a:p>
          <a:p>
            <a:r>
              <a:rPr lang="de-DE" sz="1800" dirty="0" err="1" smtClean="0"/>
              <a:t>Flächenwidmungs</a:t>
            </a:r>
            <a:r>
              <a:rPr lang="de-DE" sz="1800" dirty="0" smtClean="0"/>
              <a:t>- und Bebauungsplan: + € 3.000,-</a:t>
            </a:r>
          </a:p>
          <a:p>
            <a:r>
              <a:rPr lang="de-DE" sz="1800" dirty="0" smtClean="0"/>
              <a:t>Ehrungen durch die Gemeinde: + € 4.000,-</a:t>
            </a:r>
          </a:p>
          <a:p>
            <a:r>
              <a:rPr lang="de-DE" sz="1800" dirty="0" smtClean="0"/>
              <a:t>Hauptschulen</a:t>
            </a:r>
            <a:r>
              <a:rPr lang="de-DE" sz="1800" dirty="0"/>
              <a:t>, Laufende Schulumlagen: - € 25.000,-</a:t>
            </a:r>
          </a:p>
          <a:p>
            <a:r>
              <a:rPr lang="de-DE" sz="1800" dirty="0"/>
              <a:t>Sonderschulen, Laufende Schulumlagen: + € 2.000,-</a:t>
            </a:r>
          </a:p>
          <a:p>
            <a:r>
              <a:rPr lang="de-DE" sz="1800" dirty="0"/>
              <a:t>Polytechnische Schulen, Laufende Schulumlagen: - € 3.300,-</a:t>
            </a:r>
          </a:p>
          <a:p>
            <a:r>
              <a:rPr lang="de-DE" sz="1800" dirty="0"/>
              <a:t>Kindergartentransport, </a:t>
            </a:r>
            <a:r>
              <a:rPr lang="de-DE" sz="1800" dirty="0" err="1"/>
              <a:t>Ersätze</a:t>
            </a:r>
            <a:r>
              <a:rPr lang="de-DE" sz="1800" dirty="0"/>
              <a:t>: - € 5.200,-</a:t>
            </a:r>
          </a:p>
          <a:p>
            <a:r>
              <a:rPr lang="de-DE" sz="1800" dirty="0"/>
              <a:t>Kindergartentransport: - € 2.500,-</a:t>
            </a:r>
          </a:p>
          <a:p>
            <a:r>
              <a:rPr lang="de-DE" sz="1800" dirty="0"/>
              <a:t>Ortsbildpflege, Dorferneuerung: + € 5.000,-</a:t>
            </a:r>
          </a:p>
          <a:p>
            <a:r>
              <a:rPr lang="de-DE" sz="1800" dirty="0"/>
              <a:t>Betreuung durch Tagesmütter: + € 15.500</a:t>
            </a:r>
            <a:r>
              <a:rPr lang="de-DE" sz="1800" dirty="0" smtClean="0"/>
              <a:t>,-</a:t>
            </a:r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38480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395536" y="692696"/>
            <a:ext cx="8280919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/>
              <a:t>1. Nachtragsvoranschlag 2016</a:t>
            </a:r>
            <a:r>
              <a:rPr lang="de-DE" sz="3200" b="1" dirty="0"/>
              <a:t/>
            </a:r>
            <a:br>
              <a:rPr lang="de-DE" sz="3200" b="1" dirty="0"/>
            </a:br>
            <a:r>
              <a:rPr lang="de-DE" sz="3200" b="1" dirty="0" smtClean="0"/>
              <a:t>Wesentliche Punkte (2)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1916832"/>
            <a:ext cx="7560840" cy="4464496"/>
          </a:xfrm>
        </p:spPr>
        <p:txBody>
          <a:bodyPr>
            <a:noAutofit/>
          </a:bodyPr>
          <a:lstStyle/>
          <a:p>
            <a:r>
              <a:rPr lang="de-DE" sz="1800" dirty="0" smtClean="0"/>
              <a:t>Winterdienst: - € 5.000,-</a:t>
            </a:r>
          </a:p>
          <a:p>
            <a:r>
              <a:rPr lang="de-DE" sz="1800" dirty="0" smtClean="0"/>
              <a:t>Wasserversorgung, Anschaffungen: - € 5.000,-</a:t>
            </a:r>
          </a:p>
          <a:p>
            <a:r>
              <a:rPr lang="de-DE" sz="1800" dirty="0" smtClean="0"/>
              <a:t>Wasserankauf: + € 13.000,-</a:t>
            </a:r>
          </a:p>
          <a:p>
            <a:r>
              <a:rPr lang="de-DE" sz="1800" dirty="0" smtClean="0"/>
              <a:t>Abwasserbeseitigung, Anschaffungen: - € 5.000,-</a:t>
            </a:r>
          </a:p>
          <a:p>
            <a:r>
              <a:rPr lang="de-DE" sz="1800" dirty="0" smtClean="0"/>
              <a:t>Müllbeseitigung, Anschaffungen: + € 12.400,-</a:t>
            </a:r>
          </a:p>
          <a:p>
            <a:r>
              <a:rPr lang="de-DE" sz="1800" dirty="0" smtClean="0"/>
              <a:t>Kommunalsteuer: + € 15.000,-</a:t>
            </a:r>
          </a:p>
          <a:p>
            <a:r>
              <a:rPr lang="de-DE" sz="1800" dirty="0" smtClean="0"/>
              <a:t>Abwicklung Soll-Überschuss Vorjahr: + € 114.500,-</a:t>
            </a:r>
          </a:p>
          <a:p>
            <a:r>
              <a:rPr lang="de-DE" sz="1800" dirty="0"/>
              <a:t>Kassenverstärkungsmittel insgesamt: € 48.000,-</a:t>
            </a:r>
          </a:p>
          <a:p>
            <a:r>
              <a:rPr lang="de-DE" sz="1800" dirty="0"/>
              <a:t>Zuführung an den AOH insgesamt: € 144.600,-</a:t>
            </a:r>
          </a:p>
          <a:p>
            <a:r>
              <a:rPr lang="de-DE" sz="1800" dirty="0"/>
              <a:t>Gesamtsumme Straßenbau/Straßenbeleuchtung: € 137.100,-</a:t>
            </a:r>
          </a:p>
          <a:p>
            <a:r>
              <a:rPr lang="de-DE" sz="1800" dirty="0"/>
              <a:t>LWL-Projekt: Bundesförderung statt </a:t>
            </a:r>
            <a:r>
              <a:rPr lang="de-DE" sz="1800" dirty="0" smtClean="0"/>
              <a:t>Landesförderung</a:t>
            </a:r>
          </a:p>
          <a:p>
            <a:endParaRPr lang="de-DE" sz="1800" dirty="0" smtClean="0"/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3369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07213" y="692696"/>
            <a:ext cx="809723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/>
              <a:t>1. Nachtragsvoranschlag 2016</a:t>
            </a:r>
          </a:p>
          <a:p>
            <a:r>
              <a:rPr lang="de-DE" sz="3200" b="1" dirty="0" smtClean="0"/>
              <a:t>Schulden - Gesamtaufstellung</a:t>
            </a:r>
            <a:endParaRPr lang="de-DE" sz="3200" b="1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2132856"/>
            <a:ext cx="7632848" cy="4065315"/>
          </a:xfrm>
        </p:spPr>
        <p:txBody>
          <a:bodyPr>
            <a:normAutofit/>
          </a:bodyPr>
          <a:lstStyle/>
          <a:p>
            <a:r>
              <a:rPr lang="de-DE" sz="1800" dirty="0" smtClean="0"/>
              <a:t>Anfangsstand 1.1.2016</a:t>
            </a:r>
            <a:r>
              <a:rPr lang="de-DE" sz="1800" dirty="0" smtClean="0"/>
              <a:t>:	€ </a:t>
            </a:r>
            <a:r>
              <a:rPr lang="de-DE" sz="1800" dirty="0" smtClean="0"/>
              <a:t>13.796.886,68</a:t>
            </a:r>
          </a:p>
          <a:p>
            <a:endParaRPr lang="de-DE" sz="1800" dirty="0" smtClean="0"/>
          </a:p>
          <a:p>
            <a:r>
              <a:rPr lang="de-DE" sz="1800" dirty="0" smtClean="0"/>
              <a:t>Zugang</a:t>
            </a:r>
            <a:r>
              <a:rPr lang="de-DE" sz="1800" dirty="0" smtClean="0"/>
              <a:t>:	€ </a:t>
            </a:r>
            <a:r>
              <a:rPr lang="de-DE" sz="1800" dirty="0" smtClean="0"/>
              <a:t>1.005.000,-</a:t>
            </a:r>
          </a:p>
          <a:p>
            <a:r>
              <a:rPr lang="de-DE" sz="1800" dirty="0" smtClean="0"/>
              <a:t>Tilgung</a:t>
            </a:r>
            <a:r>
              <a:rPr lang="de-DE" sz="1800" dirty="0" smtClean="0"/>
              <a:t>:	€ </a:t>
            </a:r>
            <a:r>
              <a:rPr lang="de-DE" sz="1800" dirty="0" smtClean="0"/>
              <a:t>1.072.300,-</a:t>
            </a:r>
          </a:p>
          <a:p>
            <a:endParaRPr lang="de-DE" sz="1800" dirty="0" smtClean="0"/>
          </a:p>
          <a:p>
            <a:r>
              <a:rPr lang="de-DE" sz="1800" dirty="0" smtClean="0"/>
              <a:t>Zinsen</a:t>
            </a:r>
            <a:r>
              <a:rPr lang="de-DE" sz="1800" dirty="0" smtClean="0"/>
              <a:t>:	€ </a:t>
            </a:r>
            <a:r>
              <a:rPr lang="de-DE" sz="1800" dirty="0" smtClean="0"/>
              <a:t>152.500,-</a:t>
            </a:r>
          </a:p>
          <a:p>
            <a:r>
              <a:rPr lang="de-DE" sz="1800" dirty="0" err="1" smtClean="0"/>
              <a:t>Ersätze</a:t>
            </a:r>
            <a:r>
              <a:rPr lang="de-DE" sz="1800" dirty="0" smtClean="0"/>
              <a:t>:	€ </a:t>
            </a:r>
            <a:r>
              <a:rPr lang="de-DE" sz="1800" dirty="0" smtClean="0"/>
              <a:t>597.400,-</a:t>
            </a:r>
          </a:p>
          <a:p>
            <a:endParaRPr lang="de-DE" sz="1800" dirty="0" smtClean="0"/>
          </a:p>
          <a:p>
            <a:r>
              <a:rPr lang="de-DE" sz="1800" dirty="0" smtClean="0"/>
              <a:t>voraussichtlicher Endstand </a:t>
            </a:r>
            <a:r>
              <a:rPr lang="de-DE" sz="1800" smtClean="0"/>
              <a:t>31.12.2016</a:t>
            </a:r>
            <a:r>
              <a:rPr lang="de-DE" sz="1800" smtClean="0"/>
              <a:t>:	€ </a:t>
            </a:r>
            <a:r>
              <a:rPr lang="de-DE" sz="1800" dirty="0" smtClean="0"/>
              <a:t>13.729.586,68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8828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Bildschirmpräsentation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1. Nachtragsvoranschlag 2016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Sandra Bogner</dc:creator>
  <cp:lastModifiedBy>Franz</cp:lastModifiedBy>
  <cp:revision>94</cp:revision>
  <dcterms:created xsi:type="dcterms:W3CDTF">2016-03-25T09:10:14Z</dcterms:created>
  <dcterms:modified xsi:type="dcterms:W3CDTF">2016-03-30T19:59:09Z</dcterms:modified>
</cp:coreProperties>
</file>